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16632"/>
            <a:ext cx="9032032" cy="6741368"/>
          </a:xfrm>
          <a:prstGeom prst="horizontalScroll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>المراحل الفنية لفعالية رمي الرمح</a:t>
            </a:r>
            <a:b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</a:br>
            <a: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/>
            </a:r>
            <a:b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</a:br>
            <a: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/>
            </a:r>
            <a:br>
              <a:rPr lang="ar-IQ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</a:b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95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المراحل الفنية لفعالية رمي الرمح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IQ" b="1" dirty="0" smtClean="0">
                <a:solidFill>
                  <a:srgbClr val="FF0000"/>
                </a:solidFill>
              </a:rPr>
              <a:t>1. مرحلة مسك الرمح وحمله</a:t>
            </a:r>
          </a:p>
          <a:p>
            <a:pPr marL="0" indent="0">
              <a:buNone/>
            </a:pPr>
            <a:r>
              <a:rPr lang="ar-IQ" b="1" dirty="0" smtClean="0"/>
              <a:t>الهدف : مسك الرمح </a:t>
            </a:r>
            <a:r>
              <a:rPr lang="ar-IQ" b="1" dirty="0" err="1" smtClean="0"/>
              <a:t>باحكام</a:t>
            </a:r>
            <a:r>
              <a:rPr lang="ar-IQ" b="1" dirty="0" smtClean="0"/>
              <a:t> وبطريقة مريحة </a:t>
            </a:r>
          </a:p>
          <a:p>
            <a:pPr algn="justLow">
              <a:buFontTx/>
              <a:buChar char="-"/>
            </a:pPr>
            <a:r>
              <a:rPr lang="ar-IQ" dirty="0" smtClean="0"/>
              <a:t>مسك الابهام والسبابة , مسك الابهام والاصبع الاوسط</a:t>
            </a:r>
          </a:p>
          <a:p>
            <a:pPr algn="justLow">
              <a:buFontTx/>
              <a:buChar char="-"/>
            </a:pPr>
            <a:r>
              <a:rPr lang="ar-IQ" dirty="0" smtClean="0"/>
              <a:t>تلف اليد حول الرمح , توجه راحة اليد لأعلى , تكون اليد الماسكة مسترخية </a:t>
            </a:r>
          </a:p>
          <a:p>
            <a:pPr marL="0" indent="0" algn="ctr">
              <a:buNone/>
            </a:pPr>
            <a:r>
              <a:rPr lang="ar-IQ" b="1" dirty="0" smtClean="0">
                <a:solidFill>
                  <a:srgbClr val="FF0000"/>
                </a:solidFill>
              </a:rPr>
              <a:t>2. مرحلة الاقتراب </a:t>
            </a:r>
          </a:p>
          <a:p>
            <a:pPr marL="0" indent="0">
              <a:buNone/>
            </a:pPr>
            <a:r>
              <a:rPr lang="ar-IQ" b="1" dirty="0" smtClean="0"/>
              <a:t>الهدف : تزايد سرعة الرامي والرمح </a:t>
            </a:r>
          </a:p>
          <a:p>
            <a:pPr marL="0" indent="0" algn="justLow">
              <a:buNone/>
            </a:pPr>
            <a:r>
              <a:rPr lang="ar-IQ" dirty="0" smtClean="0"/>
              <a:t>-حمل الرمح افقياً فوق الكتف , تكون مقدمة الرمح عند ارتفاع الرأس , الاحتفاظ بالذراع ثابتة , العدو لغرض تزايد السرعة يكون نسبياً , استمرار تزايد السرعة للوصول للسرعة المثلى الذي يحتفظ بها الرامي أو يزيد منها في مرحلة ايقاع الخمس خطوات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869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المراحل الفنية لفعالية رمي الرمح</a:t>
            </a:r>
            <a:endParaRPr lang="en-US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3600" dirty="0" smtClean="0"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4. مرحلة الرمي </a:t>
            </a:r>
          </a:p>
          <a:p>
            <a:pPr marL="0" indent="0" algn="justLow">
              <a:buNone/>
            </a:pPr>
            <a:r>
              <a:rPr lang="ar-IQ" sz="3600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الهدف : تحويل السرعة من الرجلين الى الجذع الى الكتف والذراع وبعدها الى الرمح </a:t>
            </a:r>
          </a:p>
          <a:p>
            <a:pPr marL="0" indent="0" algn="justLow">
              <a:buNone/>
            </a:pPr>
            <a:r>
              <a:rPr lang="ar-IQ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توضع القدم اليمنى مستوية وبزاوية حادة في اتجاه الرمي , محاور الكتف والرمح والحوض تكون متوازية , تدفع الركبة اليمنى والفخذ بنشاط للأمام , توضع القدم اليسرى بنشاط وثبات , يدفع كتف الرامي للأمام , يلف مرفق ذراع الرمي للداخل وتبقى راحة اليد للأعلى , تثبيت الجانب الايسر من الجسم بواسطة ثبات الرجل اليسرى وبقاء مفصل المرفق الايسر </a:t>
            </a:r>
            <a:r>
              <a:rPr lang="ar-IQ" dirty="0" err="1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المنثنى</a:t>
            </a:r>
            <a:r>
              <a:rPr lang="ar-IQ" dirty="0" smtClean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قريباً من الجذع , تلف القدم اليمنى على الحد الخارجي , يجب أن يكون ذراع الرمي قريبة من الوضع العمودي كلما أمكن وذلك لحظة التخلص من الرمح .</a:t>
            </a:r>
          </a:p>
        </p:txBody>
      </p:sp>
    </p:spTree>
    <p:extLst>
      <p:ext uri="{BB962C8B-B14F-4D97-AF65-F5344CB8AC3E}">
        <p14:creationId xmlns:p14="http://schemas.microsoft.com/office/powerpoint/2010/main" val="2093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المراحل الفنية لفعالية رمي الرمح</a:t>
            </a:r>
            <a:endParaRPr lang="en-US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3. مرحلة الايقاع الخمس خطوات </a:t>
            </a:r>
          </a:p>
          <a:p>
            <a:pPr marL="0" indent="0">
              <a:buNone/>
            </a:pPr>
            <a:r>
              <a:rPr lang="ar-IQ" sz="3600" b="1" dirty="0" smtClean="0"/>
              <a:t>الهدف : وضع الرمح بطريقة صحيحة تمهيداً للرمي </a:t>
            </a:r>
          </a:p>
          <a:p>
            <a:pPr marL="0" indent="0" algn="justLow">
              <a:buNone/>
            </a:pPr>
            <a:r>
              <a:rPr lang="ar-IQ" sz="3600" dirty="0" smtClean="0"/>
              <a:t>- يبدأ السحب بالهبوط على قدم اليسرى , يواجه الكتف الايسر مقطع الرمي مع الاحتفاظ بالذراع الايسر للأمام </a:t>
            </a:r>
            <a:r>
              <a:rPr lang="ar-IQ" sz="3600" dirty="0" err="1" smtClean="0"/>
              <a:t>للتوزان</a:t>
            </a:r>
            <a:r>
              <a:rPr lang="ar-IQ" sz="3600" dirty="0" smtClean="0"/>
              <a:t> , تمتد ذراع الرمي للخلف خلال الخطوة (2,1) , تكون ذراع الرمي عند ارتفاع الكتف أو أعلى قليلاً بعد السحب , سن الرمح يكون قريب من الرأس , يكون الدفع نشط وافقي من باطن القدم اليسرى بالكامل , يميل الجسم للخلف الرجلين والرمح يتقدمان الرمح , محاور ذراع الرمي والكتف متوازيان , تكون خطوة الدفع أطول من خطوة الرمي </a:t>
            </a:r>
          </a:p>
        </p:txBody>
      </p:sp>
    </p:spTree>
    <p:extLst>
      <p:ext uri="{BB962C8B-B14F-4D97-AF65-F5344CB8AC3E}">
        <p14:creationId xmlns:p14="http://schemas.microsoft.com/office/powerpoint/2010/main" val="340203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المراحل الفنية لفعالية رمي الرمح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ar-IQ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مرحلة التغطية </a:t>
            </a:r>
          </a:p>
          <a:p>
            <a:pPr marL="0" indent="0" algn="justLow">
              <a:buNone/>
            </a:pPr>
            <a:r>
              <a:rPr lang="ar-IQ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الهدف : أيقاف الحركة الامامية للجسم وتفادي الخطأ القانوني</a:t>
            </a:r>
          </a:p>
          <a:p>
            <a:pPr algn="justLow">
              <a:buFontTx/>
              <a:buChar char="-"/>
            </a:pPr>
            <a:r>
              <a:rPr lang="ar-IQ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تبديل الرجلين بسرعة بعد التخلص من الرمح , </a:t>
            </a:r>
            <a:r>
              <a:rPr lang="ar-IQ" sz="3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أنثناء</a:t>
            </a:r>
            <a:r>
              <a:rPr lang="ar-IQ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الرجل اليمنى , يميل الجزء العمودي من الجسم للأمام , المسافة من قدم الارتكاز الى قوس الرمي تكون من (1.5 - 2 ) قدم .</a:t>
            </a:r>
            <a:endParaRPr lang="ar-IQ" sz="36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3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النواحي القانونية لفعالية رمي الرمح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1297" y="908720"/>
            <a:ext cx="9144000" cy="5949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مواصفات الرمح :</a:t>
            </a:r>
          </a:p>
          <a:p>
            <a:pPr marL="0" indent="0">
              <a:buNone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وزن الرمح للرجال : (800غم), طول الرمح للرجال(2.60-2.70م)</a:t>
            </a:r>
          </a:p>
          <a:p>
            <a:pPr marL="0" indent="0">
              <a:buNone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وزن الرمح للنساء : (600غم), طول الرمح للنساء (2.20-2.30م)</a:t>
            </a:r>
          </a:p>
          <a:p>
            <a:pPr marL="0" indent="0">
              <a:buNone/>
            </a:pPr>
            <a:endParaRPr lang="ar-IQ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الصنع : يتكون الرمح من ثلاثة أجزاء </a:t>
            </a:r>
          </a:p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الرأس يصنع رأس الرمح كلياً من المعدن .</a:t>
            </a:r>
          </a:p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الجسم : يكون جسم الرمح صلباً ومجوفاً ويجب أن يكون مصنوعاً بالكامل من المعدن </a:t>
            </a:r>
          </a:p>
          <a:p>
            <a:pPr>
              <a:buFontTx/>
              <a:buChar char="-"/>
            </a:pP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القبضة : التي ينبغي أن تغطي منطقة مركز الثقل </a:t>
            </a:r>
            <a:r>
              <a:rPr lang="ar-IQ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ولايجزز</a:t>
            </a:r>
            <a:r>
              <a:rPr lang="ar-IQ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أن تزيد عن قطر الجسم بأكثر من (8ملم) </a:t>
            </a:r>
          </a:p>
        </p:txBody>
      </p:sp>
    </p:spTree>
    <p:extLst>
      <p:ext uri="{BB962C8B-B14F-4D97-AF65-F5344CB8AC3E}">
        <p14:creationId xmlns:p14="http://schemas.microsoft.com/office/powerpoint/2010/main" val="156888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النواحي القانونية لفعالية رمي الرمح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>
              <a:buFontTx/>
              <a:buChar char="-"/>
            </a:pPr>
            <a:r>
              <a:rPr lang="ar-IQ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طريق الاقتراب </a:t>
            </a:r>
          </a:p>
          <a:p>
            <a:pPr algn="justLow">
              <a:buFontTx/>
              <a:buChar char="-"/>
            </a:pPr>
            <a:r>
              <a:rPr lang="ar-IQ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ينبغي أن </a:t>
            </a:r>
            <a:r>
              <a:rPr lang="ar-IQ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لايقل</a:t>
            </a:r>
            <a:r>
              <a:rPr lang="ar-IQ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طريق الاقتراب عن (30م) ويحدد بخطين متوازيين مطليين باللون الابيض عرض كل منهما (5ملم) والمسافة بينهما (4م) , ويتم الرمي من خلف قوس نصف قطره (8ملم) , وهذا القوس أما أن يكون شريطاً مدهوناً أو من الخشب أو من المعدن عرضه (7 سم) يجب أن يكون القوس أبيض اللون وواضح جداً على الأرض , ويرسم خطان على </a:t>
            </a:r>
            <a:r>
              <a:rPr lang="ar-IQ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أمتداد</a:t>
            </a:r>
            <a:r>
              <a:rPr lang="ar-IQ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القوس طول كل منهما (75 سم) وبعرض (7 سم) وبزاوية قائمة مع الخطيين المتوازيين وهما المحددان لطريق الجري ويجب أن يكون هذان الخطان باللون الابيض .</a:t>
            </a:r>
          </a:p>
        </p:txBody>
      </p:sp>
    </p:spTree>
    <p:extLst>
      <p:ext uri="{BB962C8B-B14F-4D97-AF65-F5344CB8AC3E}">
        <p14:creationId xmlns:p14="http://schemas.microsoft.com/office/powerpoint/2010/main" val="199782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144016"/>
            <a:ext cx="9144000" cy="1124744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النواحي القانونية لفعالية رمي الرمح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64096"/>
            <a:ext cx="9144000" cy="59939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>
              <a:buFontTx/>
              <a:buChar char="-"/>
            </a:pPr>
            <a:r>
              <a:rPr lang="ar-IQ" sz="2800" dirty="0" smtClean="0"/>
              <a:t>المحاولات :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يجب قياس مسافة كل رمية مباشرة بعد كل محاولة صحيحة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لا</a:t>
            </a:r>
            <a:r>
              <a:rPr lang="en-US" sz="2800" dirty="0" smtClean="0"/>
              <a:t> </a:t>
            </a:r>
            <a:r>
              <a:rPr lang="ar-IQ" sz="2800" dirty="0" smtClean="0"/>
              <a:t>تعتبر </a:t>
            </a:r>
            <a:r>
              <a:rPr lang="ar-IQ" sz="2800" dirty="0" smtClean="0"/>
              <a:t>الرمية صحيحة الا أذا ارتطم سن الرمح المعدني </a:t>
            </a:r>
            <a:r>
              <a:rPr lang="ar-IQ" sz="2800" dirty="0" err="1" smtClean="0"/>
              <a:t>بالارض</a:t>
            </a:r>
            <a:r>
              <a:rPr lang="ar-IQ" sz="2800" dirty="0" smtClean="0"/>
              <a:t> قبل أي جزء منه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لا</a:t>
            </a:r>
            <a:r>
              <a:rPr lang="en-US" sz="2800" dirty="0" smtClean="0"/>
              <a:t> </a:t>
            </a:r>
            <a:r>
              <a:rPr lang="ar-IQ" sz="2800" dirty="0" smtClean="0"/>
              <a:t>يسمح </a:t>
            </a:r>
            <a:r>
              <a:rPr lang="ar-IQ" sz="2800" dirty="0" smtClean="0"/>
              <a:t>للمتسابق بالدوران دورة كاملة بحيث يكون ظهره مواجهاً لقوس الرمي أثناء قيامه بالرمي وحتى </a:t>
            </a:r>
            <a:r>
              <a:rPr lang="ar-IQ" sz="2800" dirty="0" smtClean="0"/>
              <a:t>انطلاق </a:t>
            </a:r>
            <a:r>
              <a:rPr lang="ar-IQ" sz="2800" dirty="0" smtClean="0"/>
              <a:t>الرمح في الهواء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لا</a:t>
            </a:r>
            <a:r>
              <a:rPr lang="en-US" sz="2800" dirty="0" smtClean="0"/>
              <a:t> </a:t>
            </a:r>
            <a:r>
              <a:rPr lang="ar-IQ" sz="2800" dirty="0" smtClean="0"/>
              <a:t>تحتسب </a:t>
            </a:r>
            <a:r>
              <a:rPr lang="ar-IQ" sz="2800" dirty="0" smtClean="0"/>
              <a:t>المحاولة فاشلة أذا انكسر الرمح أثناء الرمي في الهواء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يجب على المتسابق عدم مغادرة طريق الاقتراب الا بعد أن تلمس الاداء الارض .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لا</a:t>
            </a:r>
            <a:r>
              <a:rPr lang="en-US" sz="2800" smtClean="0"/>
              <a:t> </a:t>
            </a:r>
            <a:r>
              <a:rPr lang="ar-IQ" sz="2800" smtClean="0"/>
              <a:t>يسمح </a:t>
            </a:r>
            <a:r>
              <a:rPr lang="ar-IQ" sz="2800" dirty="0" smtClean="0"/>
              <a:t>باستخدام القفازات أو لصق اصعبين أو أكثر </a:t>
            </a:r>
          </a:p>
          <a:p>
            <a:pPr marL="514350" indent="-514350" algn="justLow">
              <a:buAutoNum type="arabicPeriod"/>
            </a:pPr>
            <a:r>
              <a:rPr lang="ar-IQ" sz="2800" dirty="0" smtClean="0"/>
              <a:t>تبلغ زاوية قطاع الرمي (29) درجة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9684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655</Words>
  <Application>Microsoft Office PowerPoint</Application>
  <PresentationFormat>عرض على الشاشة (3:4)‏</PresentationFormat>
  <Paragraphs>42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المراحل الفنية لفعالية رمي الرمح   </vt:lpstr>
      <vt:lpstr>المراحل الفنية لفعالية رمي الرمح</vt:lpstr>
      <vt:lpstr>المراحل الفنية لفعالية رمي الرمح</vt:lpstr>
      <vt:lpstr>المراحل الفنية لفعالية رمي الرمح</vt:lpstr>
      <vt:lpstr>المراحل الفنية لفعالية رمي الرمح </vt:lpstr>
      <vt:lpstr>النواحي القانونية لفعالية رمي الرمح</vt:lpstr>
      <vt:lpstr>النواحي القانونية لفعالية رمي الرمح</vt:lpstr>
      <vt:lpstr>النواحي القانونية لفعالية رمي الرمح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</dc:creator>
  <cp:lastModifiedBy>TOS</cp:lastModifiedBy>
  <cp:revision>37</cp:revision>
  <dcterms:created xsi:type="dcterms:W3CDTF">2018-11-16T10:38:55Z</dcterms:created>
  <dcterms:modified xsi:type="dcterms:W3CDTF">2019-11-08T05:59:14Z</dcterms:modified>
</cp:coreProperties>
</file>